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73" r:id="rId14"/>
    <p:sldId id="267" r:id="rId15"/>
    <p:sldId id="26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07/09/1439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2304255"/>
          </a:xfrm>
        </p:spPr>
        <p:txBody>
          <a:bodyPr/>
          <a:lstStyle/>
          <a:p>
            <a:r>
              <a:rPr lang="en-US" b="1" dirty="0" smtClean="0">
                <a:solidFill>
                  <a:srgbClr val="FF0000"/>
                </a:solidFill>
              </a:rPr>
              <a:t>Chelating agent and medical application</a:t>
            </a:r>
            <a:endParaRPr lang="ar-IQ" dirty="0">
              <a:solidFill>
                <a:srgbClr val="FF0000"/>
              </a:solidFill>
            </a:endParaRPr>
          </a:p>
        </p:txBody>
      </p:sp>
      <p:sp>
        <p:nvSpPr>
          <p:cNvPr id="3" name="عنوان فرعي 2"/>
          <p:cNvSpPr>
            <a:spLocks noGrp="1"/>
          </p:cNvSpPr>
          <p:nvPr>
            <p:ph type="subTitle" idx="1"/>
          </p:nvPr>
        </p:nvSpPr>
        <p:spPr>
          <a:xfrm>
            <a:off x="611560" y="2643182"/>
            <a:ext cx="8064896" cy="3522122"/>
          </a:xfrm>
        </p:spPr>
        <p:txBody>
          <a:bodyPr>
            <a:normAutofit/>
          </a:bodyPr>
          <a:lstStyle/>
          <a:p>
            <a:r>
              <a:rPr lang="en-US" sz="4400" b="1" i="1" dirty="0" smtClean="0">
                <a:solidFill>
                  <a:srgbClr val="FF0000"/>
                </a:solidFill>
              </a:rPr>
              <a:t>Coordination complex</a:t>
            </a:r>
            <a:r>
              <a:rPr lang="en-US" sz="4400" b="1" dirty="0" smtClean="0">
                <a:solidFill>
                  <a:srgbClr val="FF0000"/>
                </a:solidFill>
              </a:rPr>
              <a:t>:</a:t>
            </a:r>
            <a:endParaRPr lang="en-US" sz="4400" dirty="0" smtClean="0">
              <a:solidFill>
                <a:srgbClr val="FF0000"/>
              </a:solidFill>
            </a:endParaRPr>
          </a:p>
          <a:p>
            <a:pPr algn="l"/>
            <a:r>
              <a:rPr lang="en-US" sz="4400" b="1" dirty="0" smtClean="0">
                <a:solidFill>
                  <a:schemeClr val="tx1"/>
                </a:solidFill>
              </a:rPr>
              <a:t>as a substance composed of two or more components capable of an independent existence. </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algn="l"/>
            <a:r>
              <a:rPr lang="en-US" sz="4000" b="1" dirty="0" smtClean="0">
                <a:solidFill>
                  <a:srgbClr val="FF0000"/>
                </a:solidFill>
              </a:rPr>
              <a:t>chelating agent</a:t>
            </a:r>
          </a:p>
          <a:p>
            <a:pPr algn="l">
              <a:buNone/>
            </a:pPr>
            <a:r>
              <a:rPr lang="en-US" sz="3600" dirty="0" smtClean="0"/>
              <a:t>Organic chemicals that form coordination bonds with a central metal ion, used to chemically remove ions from solutions, against microorganisms, to treat metal poisoning and in chemotherapy protocols.</a:t>
            </a:r>
            <a:r>
              <a:rPr lang="ar-IQ" sz="4000" dirty="0" smtClean="0"/>
              <a:t>.</a:t>
            </a:r>
            <a:endParaRPr lang="ar-IQ" sz="4000" dirty="0" smtClean="0">
              <a:solidFill>
                <a:srgbClr val="FF0000"/>
              </a:solidFill>
            </a:endParaRPr>
          </a:p>
          <a:p>
            <a:pPr algn="l">
              <a:buNone/>
            </a:pPr>
            <a:r>
              <a:rPr lang="en-US" sz="4100" dirty="0" smtClean="0"/>
              <a:t> </a:t>
            </a:r>
            <a:endParaRPr lang="ar-IQ" sz="4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a:bodyPr>
          <a:lstStyle/>
          <a:p>
            <a:pPr algn="l">
              <a:buNone/>
            </a:pPr>
            <a:r>
              <a:rPr lang="en-US" sz="4000" b="1" dirty="0" smtClean="0">
                <a:solidFill>
                  <a:srgbClr val="FF0000"/>
                </a:solidFill>
              </a:rPr>
              <a:t>Important of chelating </a:t>
            </a:r>
            <a:r>
              <a:rPr lang="en-US" sz="4000" b="1" dirty="0" err="1" smtClean="0">
                <a:solidFill>
                  <a:srgbClr val="FF0000"/>
                </a:solidFill>
              </a:rPr>
              <a:t>ligands</a:t>
            </a:r>
            <a:r>
              <a:rPr lang="en-US" sz="4000" b="1" dirty="0" smtClean="0">
                <a:solidFill>
                  <a:srgbClr val="FF0000"/>
                </a:solidFill>
              </a:rPr>
              <a:t>:</a:t>
            </a:r>
            <a:endParaRPr lang="en-US" sz="4000" dirty="0" smtClean="0">
              <a:solidFill>
                <a:srgbClr val="FF0000"/>
              </a:solidFill>
            </a:endParaRPr>
          </a:p>
          <a:p>
            <a:pPr algn="l">
              <a:buNone/>
            </a:pPr>
            <a:r>
              <a:rPr lang="en-US" dirty="0" smtClean="0"/>
              <a:t>1-Used in the determination of some mineral in the urine and blood like Mg and Ca by using EDTA.</a:t>
            </a:r>
          </a:p>
          <a:p>
            <a:pPr algn="l">
              <a:buNone/>
            </a:pPr>
            <a:r>
              <a:rPr lang="en-US" dirty="0" smtClean="0"/>
              <a:t>2-Chelation therapy, simply defined, is the</a:t>
            </a:r>
          </a:p>
          <a:p>
            <a:pPr algn="l">
              <a:buNone/>
            </a:pPr>
            <a:r>
              <a:rPr lang="en-US" dirty="0" smtClean="0"/>
              <a:t>process by which a molecule encircles and binds (attaches) to the metal and removes</a:t>
            </a:r>
          </a:p>
          <a:p>
            <a:pPr algn="l">
              <a:buNone/>
            </a:pPr>
            <a:r>
              <a:rPr lang="en-US" dirty="0" smtClean="0"/>
              <a:t>it from tissue. Depending on the drug used, chelating agents</a:t>
            </a:r>
          </a:p>
          <a:p>
            <a:pPr algn="l">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881856"/>
          </a:xfrm>
        </p:spPr>
        <p:txBody>
          <a:bodyPr>
            <a:normAutofit/>
          </a:bodyPr>
          <a:lstStyle/>
          <a:p>
            <a:pPr algn="l">
              <a:buNone/>
            </a:pPr>
            <a:r>
              <a:rPr lang="en-US" dirty="0" smtClean="0">
                <a:solidFill>
                  <a:srgbClr val="FF0000"/>
                </a:solidFill>
              </a:rPr>
              <a:t>Characteristics  of </a:t>
            </a:r>
            <a:r>
              <a:rPr lang="en-US" dirty="0" err="1" smtClean="0">
                <a:solidFill>
                  <a:srgbClr val="FF0000"/>
                </a:solidFill>
              </a:rPr>
              <a:t>chelation</a:t>
            </a:r>
            <a:r>
              <a:rPr lang="en-US" dirty="0" smtClean="0">
                <a:solidFill>
                  <a:srgbClr val="FF0000"/>
                </a:solidFill>
              </a:rPr>
              <a:t> therapy:</a:t>
            </a:r>
            <a:endParaRPr lang="ar-IQ" dirty="0" smtClean="0"/>
          </a:p>
          <a:p>
            <a:pPr algn="l">
              <a:buNone/>
            </a:pPr>
            <a:r>
              <a:rPr lang="en-US" b="1" dirty="0" smtClean="0"/>
              <a:t>1-Greater Affinity, Low Toxicity </a:t>
            </a:r>
          </a:p>
          <a:p>
            <a:pPr algn="l">
              <a:buNone/>
            </a:pPr>
            <a:r>
              <a:rPr lang="en-US" dirty="0" smtClean="0"/>
              <a:t>2-</a:t>
            </a:r>
            <a:r>
              <a:rPr lang="en-US" b="1" dirty="0" smtClean="0"/>
              <a:t>Ability to compete with natural </a:t>
            </a:r>
            <a:r>
              <a:rPr lang="en-US" b="1" dirty="0" err="1" smtClean="0"/>
              <a:t>chelators</a:t>
            </a:r>
            <a:r>
              <a:rPr lang="en-US" b="1" dirty="0" smtClean="0"/>
              <a:t> </a:t>
            </a:r>
          </a:p>
          <a:p>
            <a:pPr algn="l">
              <a:buNone/>
            </a:pPr>
            <a:r>
              <a:rPr lang="en-US" dirty="0" smtClean="0"/>
              <a:t>3-</a:t>
            </a:r>
            <a:r>
              <a:rPr lang="en-US" b="1" dirty="0" smtClean="0"/>
              <a:t>Ability to penetrate cell membranes </a:t>
            </a:r>
          </a:p>
          <a:p>
            <a:pPr algn="l">
              <a:buNone/>
            </a:pPr>
            <a:r>
              <a:rPr lang="en-US" dirty="0" smtClean="0"/>
              <a:t>4-</a:t>
            </a:r>
            <a:r>
              <a:rPr lang="en-US" b="1" dirty="0" smtClean="0"/>
              <a:t>Rapid elimination of the toxic metal </a:t>
            </a:r>
          </a:p>
          <a:p>
            <a:pPr algn="l">
              <a:buNone/>
            </a:pPr>
            <a:r>
              <a:rPr lang="en-US" b="1" dirty="0" smtClean="0"/>
              <a:t>5-High water solubility </a:t>
            </a:r>
          </a:p>
          <a:p>
            <a:pPr algn="l">
              <a:buNone/>
            </a:pPr>
            <a:r>
              <a:rPr lang="en-US" dirty="0" smtClean="0"/>
              <a:t>6-</a:t>
            </a:r>
            <a:r>
              <a:rPr lang="en-US" b="1" dirty="0" smtClean="0"/>
              <a:t>Capacity to form non-toxic complexes </a:t>
            </a:r>
          </a:p>
          <a:p>
            <a:pPr algn="l">
              <a:buNone/>
            </a:pPr>
            <a:r>
              <a:rPr lang="en-US" b="1" dirty="0" smtClean="0"/>
              <a:t>7-Same distribution as the metal</a:t>
            </a:r>
          </a:p>
          <a:p>
            <a:endParaRPr lang="ar-IQ" dirty="0" smtClean="0"/>
          </a:p>
          <a:p>
            <a:pPr algn="l">
              <a:buNone/>
            </a:pPr>
            <a:endParaRPr lang="en-US" dirty="0" smtClean="0">
              <a:solidFill>
                <a:srgbClr val="FF0000"/>
              </a:solidFill>
            </a:endParaRPr>
          </a:p>
          <a:p>
            <a:pPr algn="l">
              <a:buNone/>
            </a:pPr>
            <a:endParaRPr lang="en-US" dirty="0" smtClean="0">
              <a:solidFill>
                <a:srgbClr val="FF0000"/>
              </a:solidFill>
            </a:endParaRPr>
          </a:p>
          <a:p>
            <a:pPr algn="l">
              <a:buNone/>
            </a:pPr>
            <a:endParaRPr lang="en-US" dirty="0" smtClean="0">
              <a:solidFill>
                <a:srgbClr val="FF0000"/>
              </a:solidFill>
            </a:endParaRPr>
          </a:p>
          <a:p>
            <a:pPr algn="l">
              <a:buNone/>
            </a:pPr>
            <a:endParaRPr lang="en-US" sz="33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a:buNone/>
            </a:pPr>
            <a:r>
              <a:rPr lang="en-US" b="1" dirty="0" smtClean="0">
                <a:solidFill>
                  <a:srgbClr val="FF0000"/>
                </a:solidFill>
              </a:rPr>
              <a:t>A-</a:t>
            </a:r>
            <a:r>
              <a:rPr lang="en-US" b="1" dirty="0" err="1" smtClean="0">
                <a:solidFill>
                  <a:srgbClr val="FF0000"/>
                </a:solidFill>
              </a:rPr>
              <a:t>Matel</a:t>
            </a:r>
            <a:r>
              <a:rPr lang="en-US" b="1" dirty="0" smtClean="0">
                <a:solidFill>
                  <a:srgbClr val="FF0000"/>
                </a:solidFill>
              </a:rPr>
              <a:t> toxicity</a:t>
            </a:r>
            <a:r>
              <a:rPr lang="en-US" b="1" dirty="0" smtClean="0"/>
              <a:t>:</a:t>
            </a:r>
            <a:endParaRPr lang="en-US" dirty="0" smtClean="0"/>
          </a:p>
          <a:p>
            <a:pPr algn="l">
              <a:buNone/>
            </a:pPr>
            <a:r>
              <a:rPr lang="en-US" dirty="0" smtClean="0"/>
              <a:t>For example lead poisoning ,which is effect the central nervous </a:t>
            </a:r>
            <a:r>
              <a:rPr lang="en-US" dirty="0" err="1" smtClean="0"/>
              <a:t>system,and</a:t>
            </a:r>
            <a:r>
              <a:rPr lang="en-US" dirty="0" smtClean="0"/>
              <a:t> cause brain damage in the children .</a:t>
            </a:r>
          </a:p>
          <a:p>
            <a:pPr algn="l">
              <a:buNone/>
            </a:pPr>
            <a:r>
              <a:rPr lang="en-US" dirty="0" smtClean="0"/>
              <a:t>The mono </a:t>
            </a:r>
            <a:r>
              <a:rPr lang="en-US" dirty="0" err="1" smtClean="0"/>
              <a:t>calciumdisodium</a:t>
            </a:r>
            <a:r>
              <a:rPr lang="en-US" dirty="0" smtClean="0"/>
              <a:t> salt of EDTA is used in the treatment of lead poisoning rather than one of the sodium salt of EDTA because the addition of calcium with the chelating agent avoids problems of calcium –ion depletion.</a:t>
            </a:r>
          </a:p>
          <a:p>
            <a:pPr algn="l"/>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l">
              <a:buNone/>
            </a:pPr>
            <a:r>
              <a:rPr lang="en-US" sz="3600" b="1" dirty="0" smtClean="0">
                <a:solidFill>
                  <a:srgbClr val="FF0000"/>
                </a:solidFill>
              </a:rPr>
              <a:t>b-Chelating agents in the treatment of cancer:</a:t>
            </a:r>
            <a:endParaRPr lang="en-US" dirty="0" smtClean="0">
              <a:solidFill>
                <a:srgbClr val="FF0000"/>
              </a:solidFill>
            </a:endParaRPr>
          </a:p>
          <a:p>
            <a:pPr algn="l">
              <a:buNone/>
            </a:pPr>
            <a:r>
              <a:rPr lang="en-US" dirty="0" smtClean="0"/>
              <a:t>There are relationship between </a:t>
            </a:r>
            <a:r>
              <a:rPr lang="en-US" dirty="0" err="1" smtClean="0"/>
              <a:t>chelation</a:t>
            </a:r>
            <a:r>
              <a:rPr lang="en-US" dirty="0" smtClean="0"/>
              <a:t> and cancer because some of the coordination complex of platinum are very effective inhibitor for the growth of tumors .Most chemotherapeutic agent effective against cancer are chelating agent ,for example 2,2bipyridyl and 1,10-phenanthrolin are known to possess anti-tumor activity.</a:t>
            </a:r>
          </a:p>
          <a:p>
            <a:pPr algn="l"/>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429420"/>
          </a:xfrm>
        </p:spPr>
        <p:txBody>
          <a:bodyPr>
            <a:noAutofit/>
          </a:bodyPr>
          <a:lstStyle/>
          <a:p>
            <a:pPr algn="l">
              <a:buNone/>
            </a:pPr>
            <a:r>
              <a:rPr lang="en-US" sz="2800" dirty="0" err="1" smtClean="0">
                <a:solidFill>
                  <a:srgbClr val="FF0000"/>
                </a:solidFill>
              </a:rPr>
              <a:t>Chelation</a:t>
            </a:r>
            <a:r>
              <a:rPr lang="en-US" sz="2800" dirty="0" smtClean="0">
                <a:solidFill>
                  <a:srgbClr val="FF0000"/>
                </a:solidFill>
              </a:rPr>
              <a:t> can be accomplished with nutrients that protect our bodies from heavy metals.</a:t>
            </a:r>
          </a:p>
          <a:p>
            <a:pPr algn="l"/>
            <a:r>
              <a:rPr lang="en-US" sz="2800" dirty="0" smtClean="0"/>
              <a:t>1-Magnesium protects us from aluminum</a:t>
            </a:r>
          </a:p>
          <a:p>
            <a:pPr algn="l">
              <a:buNone/>
            </a:pPr>
            <a:r>
              <a:rPr lang="en-US" sz="2800" dirty="0" smtClean="0"/>
              <a:t>2-Amino acids, calcium, iodine, selenium, vitamin C, and zinc protest us from arsenic.</a:t>
            </a:r>
          </a:p>
          <a:p>
            <a:pPr algn="l">
              <a:buNone/>
            </a:pPr>
            <a:r>
              <a:rPr lang="en-US" sz="2800" dirty="0" smtClean="0"/>
              <a:t>3-Amino acids, calcium, vitamin C and zinc protect us from cadmium.</a:t>
            </a:r>
          </a:p>
          <a:p>
            <a:pPr algn="l">
              <a:buNone/>
            </a:pPr>
            <a:r>
              <a:rPr lang="en-US" sz="2800" dirty="0" smtClean="0"/>
              <a:t>4-Amino acids, calcium, iron, Vitamin C, vitamin E, and zinc protect us from lead.</a:t>
            </a:r>
          </a:p>
          <a:p>
            <a:pPr algn="l">
              <a:buNone/>
            </a:pPr>
            <a:r>
              <a:rPr lang="en-US" sz="2800" dirty="0" smtClean="0"/>
              <a:t>5-Amino acids, selenium, and vitamin C protect us</a:t>
            </a:r>
          </a:p>
          <a:p>
            <a:pPr algn="l"/>
            <a:r>
              <a:rPr lang="en-US" sz="2800" dirty="0" smtClean="0"/>
              <a:t>from mercury</a:t>
            </a:r>
          </a:p>
          <a:p>
            <a:pPr algn="l">
              <a:buNone/>
            </a:pPr>
            <a:r>
              <a:rPr lang="en-US" sz="2800" dirty="0" smtClean="0"/>
              <a:t>6-Vitamin C, molybdenum and sulfur-containing amino acids(</a:t>
            </a:r>
            <a:r>
              <a:rPr lang="en-US" sz="2800" dirty="0" err="1" smtClean="0"/>
              <a:t>cysteine</a:t>
            </a:r>
            <a:r>
              <a:rPr lang="en-US" sz="2800" dirty="0" smtClean="0"/>
              <a:t>) </a:t>
            </a:r>
            <a:r>
              <a:rPr lang="en-US" sz="2800" dirty="0" err="1" smtClean="0"/>
              <a:t>chelate</a:t>
            </a:r>
            <a:r>
              <a:rPr lang="en-US" sz="2800" dirty="0" smtClean="0"/>
              <a:t> copper.</a:t>
            </a:r>
            <a:endParaRPr lang="ar-IQ"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ctr">
              <a:buNone/>
            </a:pPr>
            <a:r>
              <a:rPr lang="en-US" sz="4400" b="1" i="1" dirty="0" smtClean="0">
                <a:solidFill>
                  <a:srgbClr val="FF0000"/>
                </a:solidFill>
              </a:rPr>
              <a:t>coordination complex</a:t>
            </a:r>
            <a:r>
              <a:rPr lang="en-US" sz="4400" b="1" dirty="0" smtClean="0">
                <a:solidFill>
                  <a:srgbClr val="FF0000"/>
                </a:solidFill>
              </a:rPr>
              <a:t>:</a:t>
            </a:r>
            <a:endParaRPr lang="en-US" sz="4400" dirty="0" smtClean="0">
              <a:solidFill>
                <a:srgbClr val="FF0000"/>
              </a:solidFill>
            </a:endParaRPr>
          </a:p>
          <a:p>
            <a:pPr algn="l">
              <a:buNone/>
            </a:pPr>
            <a:r>
              <a:rPr lang="en-US" sz="4000" b="1" dirty="0" smtClean="0"/>
              <a:t>Consist </a:t>
            </a:r>
            <a:r>
              <a:rPr lang="en-US" sz="4000" b="1" dirty="0" smtClean="0"/>
              <a:t>of a </a:t>
            </a:r>
            <a:r>
              <a:rPr lang="en-US" sz="4000" b="1" i="1" dirty="0" smtClean="0"/>
              <a:t>central atom</a:t>
            </a:r>
            <a:r>
              <a:rPr lang="en-US" sz="4000" b="1" dirty="0" smtClean="0"/>
              <a:t> or ion is joined to one or more </a:t>
            </a:r>
            <a:r>
              <a:rPr lang="en-US" sz="4000" b="1" i="1" dirty="0" err="1" smtClean="0"/>
              <a:t>ligands</a:t>
            </a:r>
            <a:r>
              <a:rPr lang="en-US" sz="4000" b="1" dirty="0" smtClean="0"/>
              <a:t>  through what is called a </a:t>
            </a:r>
            <a:r>
              <a:rPr lang="en-US" sz="4000" b="1" i="1" dirty="0" smtClean="0"/>
              <a:t>coordinate covalent bond</a:t>
            </a:r>
            <a:r>
              <a:rPr lang="en-US" sz="4000" b="1" dirty="0" smtClean="0"/>
              <a:t> in which both of the bonding electrons are supplied by the </a:t>
            </a:r>
            <a:r>
              <a:rPr lang="en-US" sz="4000" b="1" dirty="0" err="1" smtClean="0"/>
              <a:t>ligand</a:t>
            </a:r>
            <a:r>
              <a:rPr lang="en-US" sz="4000" b="1" dirty="0" smtClean="0"/>
              <a:t>. </a:t>
            </a:r>
            <a:endParaRPr lang="ar-IQ"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Autofit/>
          </a:bodyPr>
          <a:lstStyle/>
          <a:p>
            <a:pPr algn="l">
              <a:buNone/>
            </a:pPr>
            <a:r>
              <a:rPr lang="en-US" sz="4400" b="1" dirty="0" smtClean="0"/>
              <a:t>In such a complex the central atom acts as an electron-pair acceptor (</a:t>
            </a:r>
            <a:r>
              <a:rPr lang="en-US" sz="4400" b="1" i="1" dirty="0" smtClean="0">
                <a:solidFill>
                  <a:srgbClr val="FF0000"/>
                </a:solidFill>
              </a:rPr>
              <a:t>Lewis acid)</a:t>
            </a:r>
            <a:r>
              <a:rPr lang="en-US" sz="4400" b="1" dirty="0" smtClean="0"/>
              <a:t> and the </a:t>
            </a:r>
            <a:r>
              <a:rPr lang="en-US" sz="4400" b="1" dirty="0" err="1" smtClean="0"/>
              <a:t>ligand</a:t>
            </a:r>
            <a:r>
              <a:rPr lang="en-US" sz="4400" b="1" dirty="0" smtClean="0"/>
              <a:t> as an electron-pair donor (</a:t>
            </a:r>
            <a:r>
              <a:rPr lang="en-US" sz="4400" b="1" i="1" dirty="0" smtClean="0">
                <a:solidFill>
                  <a:srgbClr val="FF0000"/>
                </a:solidFill>
              </a:rPr>
              <a:t>Lewis base</a:t>
            </a:r>
            <a:r>
              <a:rPr lang="en-US" sz="4400" b="1" i="1" dirty="0" smtClean="0"/>
              <a:t> </a:t>
            </a:r>
            <a:r>
              <a:rPr lang="en-US" sz="4400" b="1" dirty="0" smtClean="0"/>
              <a:t>). The central atom and the </a:t>
            </a:r>
            <a:r>
              <a:rPr lang="en-US" sz="4400" b="1" dirty="0" err="1" smtClean="0"/>
              <a:t>ligands</a:t>
            </a:r>
            <a:r>
              <a:rPr lang="en-US" sz="4400" b="1" dirty="0" smtClean="0"/>
              <a:t> coordinated to it constitute the</a:t>
            </a:r>
            <a:r>
              <a:rPr lang="en-US" sz="4400" b="1" i="1" dirty="0" smtClean="0"/>
              <a:t> coordination sphere</a:t>
            </a:r>
            <a:r>
              <a:rPr lang="en-US" sz="4400" b="1" dirty="0" smtClean="0"/>
              <a:t>. </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6309320"/>
          </a:xfrm>
        </p:spPr>
        <p:txBody>
          <a:bodyPr>
            <a:noAutofit/>
          </a:bodyPr>
          <a:lstStyle/>
          <a:p>
            <a:pPr algn="l">
              <a:buNone/>
            </a:pPr>
            <a:r>
              <a:rPr lang="en-US" sz="3600" b="1" dirty="0" smtClean="0"/>
              <a:t>Thus the salt</a:t>
            </a:r>
            <a:r>
              <a:rPr lang="en-US" sz="3600" b="1" dirty="0" smtClean="0">
                <a:solidFill>
                  <a:srgbClr val="FF0000"/>
                </a:solidFill>
              </a:rPr>
              <a:t> [Co(NH</a:t>
            </a:r>
            <a:r>
              <a:rPr lang="en-US" sz="3600" b="1" baseline="-25000" dirty="0" smtClean="0">
                <a:solidFill>
                  <a:srgbClr val="FF0000"/>
                </a:solidFill>
              </a:rPr>
              <a:t>3</a:t>
            </a:r>
            <a:r>
              <a:rPr lang="en-US" sz="3600" b="1" dirty="0" smtClean="0">
                <a:solidFill>
                  <a:srgbClr val="FF0000"/>
                </a:solidFill>
              </a:rPr>
              <a:t>)</a:t>
            </a:r>
            <a:r>
              <a:rPr lang="en-US" sz="3600" b="1" baseline="-25000" dirty="0" smtClean="0">
                <a:solidFill>
                  <a:srgbClr val="FF0000"/>
                </a:solidFill>
              </a:rPr>
              <a:t>5</a:t>
            </a:r>
            <a:r>
              <a:rPr lang="en-US" sz="3600" b="1" dirty="0" smtClean="0">
                <a:solidFill>
                  <a:srgbClr val="FF0000"/>
                </a:solidFill>
              </a:rPr>
              <a:t>Cl]Cl</a:t>
            </a:r>
            <a:r>
              <a:rPr lang="en-US" sz="3600" b="1" baseline="-25000" dirty="0" smtClean="0">
                <a:solidFill>
                  <a:srgbClr val="FF0000"/>
                </a:solidFill>
              </a:rPr>
              <a:t>2</a:t>
            </a:r>
            <a:r>
              <a:rPr lang="en-US" sz="3600" b="1" dirty="0" smtClean="0"/>
              <a:t> is composed of the complex ion [Co(NH</a:t>
            </a:r>
            <a:r>
              <a:rPr lang="en-US" sz="3600" b="1" baseline="-25000" dirty="0" smtClean="0"/>
              <a:t>3</a:t>
            </a:r>
            <a:r>
              <a:rPr lang="en-US" sz="3600" b="1" dirty="0" smtClean="0"/>
              <a:t>)</a:t>
            </a:r>
            <a:r>
              <a:rPr lang="en-US" sz="3600" b="1" baseline="-25000" dirty="0" smtClean="0"/>
              <a:t>5</a:t>
            </a:r>
            <a:r>
              <a:rPr lang="en-US" sz="3600" b="1" dirty="0" smtClean="0"/>
              <a:t>Cl]</a:t>
            </a:r>
            <a:r>
              <a:rPr lang="en-US" sz="3600" b="1" baseline="30000" dirty="0" smtClean="0"/>
              <a:t>2+</a:t>
            </a:r>
            <a:r>
              <a:rPr lang="en-US" sz="3600" b="1" dirty="0" smtClean="0"/>
              <a:t> and two </a:t>
            </a:r>
            <a:r>
              <a:rPr lang="en-US" sz="3600" b="1" dirty="0" err="1" smtClean="0"/>
              <a:t>Cl</a:t>
            </a:r>
            <a:r>
              <a:rPr lang="en-US" sz="3600" b="1" baseline="30000" dirty="0" smtClean="0"/>
              <a:t>–</a:t>
            </a:r>
            <a:r>
              <a:rPr lang="en-US" sz="3600" b="1" dirty="0" smtClean="0"/>
              <a:t> ions; components within the square brackets are inside the coordination sphere, whereas the two chloride ions are situated outside the coordination sphere. These latter two ions could be replaced by other ions such as NO</a:t>
            </a:r>
            <a:r>
              <a:rPr lang="en-US" sz="3600" b="1" baseline="-25000" dirty="0" smtClean="0"/>
              <a:t>3</a:t>
            </a:r>
            <a:r>
              <a:rPr lang="en-US" sz="3600" b="1" baseline="30000" dirty="0" smtClean="0"/>
              <a:t>–</a:t>
            </a:r>
            <a:r>
              <a:rPr lang="en-US" sz="3600" b="1" dirty="0" smtClean="0"/>
              <a:t> without otherwise materially changing the nature of the salt.</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algn="l">
              <a:buNone/>
            </a:pPr>
            <a:r>
              <a:rPr lang="en-US" sz="4000" b="1" dirty="0" err="1" smtClean="0">
                <a:solidFill>
                  <a:srgbClr val="FF0000"/>
                </a:solidFill>
              </a:rPr>
              <a:t>ligand</a:t>
            </a:r>
            <a:r>
              <a:rPr lang="en-US" sz="4000" b="1" dirty="0" smtClean="0">
                <a:solidFill>
                  <a:srgbClr val="FF0000"/>
                </a:solidFill>
              </a:rPr>
              <a:t> :</a:t>
            </a:r>
            <a:endParaRPr lang="en-US" dirty="0" smtClean="0">
              <a:solidFill>
                <a:srgbClr val="FF0000"/>
              </a:solidFill>
            </a:endParaRPr>
          </a:p>
          <a:p>
            <a:pPr algn="l">
              <a:buNone/>
            </a:pPr>
            <a:r>
              <a:rPr lang="en-US" b="1" dirty="0" smtClean="0"/>
              <a:t>Is an ion or molecule  that binds to a central metal atom to form a coordination complex </a:t>
            </a:r>
            <a:r>
              <a:rPr lang="en-US" dirty="0" smtClean="0"/>
              <a:t>.</a:t>
            </a:r>
            <a:r>
              <a:rPr lang="en-US" b="1" dirty="0" smtClean="0"/>
              <a:t> The bonding between metal and </a:t>
            </a:r>
            <a:r>
              <a:rPr lang="en-US" b="1" dirty="0" err="1" smtClean="0"/>
              <a:t>ligand</a:t>
            </a:r>
            <a:r>
              <a:rPr lang="en-US" b="1" dirty="0" smtClean="0"/>
              <a:t> generally involves formal donation of one or more of the </a:t>
            </a:r>
            <a:r>
              <a:rPr lang="en-US" b="1" dirty="0" err="1" smtClean="0"/>
              <a:t>ligand's</a:t>
            </a:r>
            <a:r>
              <a:rPr lang="en-US" b="1" dirty="0" smtClean="0"/>
              <a:t> electron pairs. The nature of metal-</a:t>
            </a:r>
            <a:r>
              <a:rPr lang="en-US" b="1" dirty="0" err="1" smtClean="0"/>
              <a:t>ligand</a:t>
            </a:r>
            <a:r>
              <a:rPr lang="en-US" b="1" dirty="0" smtClean="0"/>
              <a:t> bonding can range from covalent to ionic bond.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904656"/>
          </a:xfrm>
        </p:spPr>
        <p:txBody>
          <a:bodyPr>
            <a:normAutofit/>
          </a:bodyPr>
          <a:lstStyle/>
          <a:p>
            <a:pPr algn="l">
              <a:buNone/>
            </a:pPr>
            <a:r>
              <a:rPr lang="en-US" sz="3600" b="1" dirty="0" smtClean="0">
                <a:solidFill>
                  <a:srgbClr val="FF0000"/>
                </a:solidFill>
              </a:rPr>
              <a:t>The nature of metal-</a:t>
            </a:r>
            <a:r>
              <a:rPr lang="en-US" sz="3600" b="1" dirty="0" err="1" smtClean="0">
                <a:solidFill>
                  <a:srgbClr val="FF0000"/>
                </a:solidFill>
              </a:rPr>
              <a:t>ligand</a:t>
            </a:r>
            <a:r>
              <a:rPr lang="en-US" sz="3600" b="1" dirty="0" smtClean="0">
                <a:solidFill>
                  <a:srgbClr val="FF0000"/>
                </a:solidFill>
              </a:rPr>
              <a:t> binding</a:t>
            </a:r>
            <a:endParaRPr lang="en-US" sz="3600" dirty="0" smtClean="0">
              <a:solidFill>
                <a:srgbClr val="FF0000"/>
              </a:solidFill>
            </a:endParaRPr>
          </a:p>
          <a:p>
            <a:pPr algn="l">
              <a:buNone/>
            </a:pPr>
            <a:r>
              <a:rPr lang="en-US" sz="3600" b="1" dirty="0" smtClean="0">
                <a:solidFill>
                  <a:srgbClr val="FF0000"/>
                </a:solidFill>
              </a:rPr>
              <a:t>1</a:t>
            </a:r>
            <a:r>
              <a:rPr lang="en-US" sz="3600" b="1" dirty="0" smtClean="0"/>
              <a:t>-Lewis acid –base interaction.</a:t>
            </a:r>
            <a:endParaRPr lang="en-US" sz="3600" dirty="0" smtClean="0"/>
          </a:p>
          <a:p>
            <a:pPr algn="l">
              <a:buNone/>
            </a:pPr>
            <a:r>
              <a:rPr lang="en-US" sz="3600" b="1" dirty="0" smtClean="0"/>
              <a:t>The ammonia </a:t>
            </a:r>
            <a:r>
              <a:rPr lang="en-US" sz="3600" b="1" dirty="0" err="1" smtClean="0"/>
              <a:t>ligand</a:t>
            </a:r>
            <a:r>
              <a:rPr lang="en-US" sz="3600" b="1" dirty="0" smtClean="0"/>
              <a:t> in {Ni(NH3)6}</a:t>
            </a:r>
            <a:r>
              <a:rPr lang="en-US" sz="3600" b="1" baseline="30000" dirty="0" smtClean="0"/>
              <a:t>+2</a:t>
            </a:r>
            <a:r>
              <a:rPr lang="en-US" sz="3600" b="1" dirty="0" smtClean="0"/>
              <a:t> act as Lewis base(donor atom),and the metal </a:t>
            </a:r>
            <a:r>
              <a:rPr lang="en-US" sz="3600" b="1" dirty="0" err="1" smtClean="0"/>
              <a:t>cation</a:t>
            </a:r>
            <a:r>
              <a:rPr lang="en-US" sz="3600" b="1" dirty="0" smtClean="0"/>
              <a:t> serves as </a:t>
            </a:r>
            <a:r>
              <a:rPr lang="en-US" sz="3600" b="1" dirty="0" err="1" smtClean="0"/>
              <a:t>lewis</a:t>
            </a:r>
            <a:r>
              <a:rPr lang="en-US" sz="3600" b="1" dirty="0" smtClean="0"/>
              <a:t> acid (accepter atom).The bond between them forms by overlap of orbital on the metal </a:t>
            </a:r>
            <a:r>
              <a:rPr lang="en-US" sz="3600" b="1" dirty="0" err="1" smtClean="0"/>
              <a:t>cation</a:t>
            </a:r>
            <a:r>
              <a:rPr lang="en-US" sz="3600" b="1" dirty="0" smtClean="0"/>
              <a:t> with the orbital on the nitrogen atom that contain alone </a:t>
            </a:r>
            <a:r>
              <a:rPr lang="en-US" sz="3600" b="1" dirty="0" err="1" smtClean="0"/>
              <a:t>piar</a:t>
            </a:r>
            <a:r>
              <a:rPr lang="en-US" sz="3600" b="1" dirty="0" smtClean="0"/>
              <a:t> of electrons.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a:buNone/>
            </a:pPr>
            <a:r>
              <a:rPr lang="en-US" b="1" dirty="0" smtClean="0">
                <a:solidFill>
                  <a:srgbClr val="FF0000"/>
                </a:solidFill>
              </a:rPr>
              <a:t>2</a:t>
            </a:r>
            <a:r>
              <a:rPr lang="en-US" sz="4000" b="1" dirty="0" smtClean="0"/>
              <a:t>-Electrostatic attraction force between the metal ion and the anionic or polar </a:t>
            </a:r>
            <a:r>
              <a:rPr lang="en-US" sz="4000" b="1" dirty="0" err="1" smtClean="0"/>
              <a:t>ligand</a:t>
            </a:r>
            <a:r>
              <a:rPr lang="en-US" sz="4000" b="1" dirty="0" smtClean="0"/>
              <a:t>.</a:t>
            </a:r>
            <a:endParaRPr lang="en-US" sz="4000" dirty="0" smtClean="0"/>
          </a:p>
          <a:p>
            <a:pPr algn="l">
              <a:buNone/>
            </a:pPr>
            <a:r>
              <a:rPr lang="en-US" sz="4000" b="1" dirty="0" smtClean="0"/>
              <a:t> </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algn="l">
              <a:buNone/>
            </a:pPr>
            <a:r>
              <a:rPr lang="en-US" b="1" dirty="0" smtClean="0">
                <a:solidFill>
                  <a:srgbClr val="FF0000"/>
                </a:solidFill>
              </a:rPr>
              <a:t>Types of </a:t>
            </a:r>
            <a:r>
              <a:rPr lang="en-US" b="1" dirty="0" err="1" smtClean="0">
                <a:solidFill>
                  <a:srgbClr val="FF0000"/>
                </a:solidFill>
              </a:rPr>
              <a:t>ligand</a:t>
            </a:r>
            <a:r>
              <a:rPr lang="en-US" b="1" dirty="0" smtClean="0">
                <a:solidFill>
                  <a:srgbClr val="FF0000"/>
                </a:solidFill>
              </a:rPr>
              <a:t>:</a:t>
            </a:r>
          </a:p>
          <a:p>
            <a:pPr algn="l">
              <a:buNone/>
            </a:pPr>
            <a:r>
              <a:rPr lang="en-US" b="1" dirty="0" smtClean="0">
                <a:solidFill>
                  <a:srgbClr val="FF0000"/>
                </a:solidFill>
              </a:rPr>
              <a:t>1</a:t>
            </a:r>
            <a:r>
              <a:rPr lang="en-US" b="1" dirty="0" smtClean="0"/>
              <a:t>-</a:t>
            </a:r>
            <a:r>
              <a:rPr lang="en-US" b="1" i="1" dirty="0" smtClean="0"/>
              <a:t>monodentate</a:t>
            </a:r>
            <a:r>
              <a:rPr lang="en-US" b="1" dirty="0" smtClean="0"/>
              <a:t>Ligands </a:t>
            </a:r>
            <a:endParaRPr lang="en-US" dirty="0" smtClean="0"/>
          </a:p>
          <a:p>
            <a:pPr algn="l">
              <a:buNone/>
            </a:pPr>
            <a:r>
              <a:rPr lang="en-US" b="1" dirty="0" smtClean="0"/>
              <a:t>The </a:t>
            </a:r>
            <a:r>
              <a:rPr lang="en-US" b="1" dirty="0" err="1" smtClean="0"/>
              <a:t>ligands</a:t>
            </a:r>
            <a:r>
              <a:rPr lang="en-US" b="1" dirty="0" smtClean="0"/>
              <a:t> with one donor atom like ammonia is </a:t>
            </a:r>
            <a:r>
              <a:rPr lang="en-US" b="1" dirty="0" err="1" smtClean="0"/>
              <a:t>monodentate</a:t>
            </a:r>
            <a:r>
              <a:rPr lang="en-US" b="1" dirty="0" smtClean="0"/>
              <a:t> </a:t>
            </a:r>
            <a:r>
              <a:rPr lang="en-US" b="1" dirty="0" err="1" smtClean="0"/>
              <a:t>ligand</a:t>
            </a:r>
            <a:r>
              <a:rPr lang="en-US" b="1" dirty="0" smtClean="0"/>
              <a:t> with nitrogen donor atom.</a:t>
            </a:r>
          </a:p>
          <a:p>
            <a:pPr algn="l">
              <a:buNone/>
            </a:pPr>
            <a:r>
              <a:rPr lang="en-US" b="1" i="1" dirty="0" smtClean="0">
                <a:solidFill>
                  <a:srgbClr val="FF0000"/>
                </a:solidFill>
              </a:rPr>
              <a:t>2</a:t>
            </a:r>
            <a:r>
              <a:rPr lang="en-US" b="1" i="1" dirty="0" smtClean="0"/>
              <a:t>-bidentate</a:t>
            </a:r>
            <a:r>
              <a:rPr lang="en-US" b="1" dirty="0" smtClean="0"/>
              <a:t>ligands</a:t>
            </a:r>
            <a:endParaRPr lang="en-US" dirty="0" smtClean="0"/>
          </a:p>
          <a:p>
            <a:pPr algn="l">
              <a:buNone/>
            </a:pPr>
            <a:r>
              <a:rPr lang="en-US" b="1" dirty="0" smtClean="0"/>
              <a:t>The </a:t>
            </a:r>
            <a:r>
              <a:rPr lang="en-US" b="1" dirty="0" err="1" smtClean="0"/>
              <a:t>ligands</a:t>
            </a:r>
            <a:r>
              <a:rPr lang="en-US" b="1" dirty="0" smtClean="0"/>
              <a:t> that have two donor atom like ethylene diamineH</a:t>
            </a:r>
            <a:r>
              <a:rPr lang="en-US" b="1" baseline="-25000" dirty="0" smtClean="0"/>
              <a:t>2</a:t>
            </a:r>
            <a:r>
              <a:rPr lang="en-US" b="1" dirty="0" smtClean="0"/>
              <a:t>NCH</a:t>
            </a:r>
            <a:r>
              <a:rPr lang="en-US" b="1" baseline="-25000" dirty="0" smtClean="0"/>
              <a:t>2</a:t>
            </a:r>
            <a:r>
              <a:rPr lang="en-US" b="1" dirty="0" smtClean="0"/>
              <a:t>CH</a:t>
            </a:r>
            <a:r>
              <a:rPr lang="en-US" b="1" baseline="-25000" dirty="0" smtClean="0"/>
              <a:t>2</a:t>
            </a:r>
            <a:r>
              <a:rPr lang="en-US" b="1" dirty="0" smtClean="0"/>
              <a:t>NH</a:t>
            </a:r>
            <a:r>
              <a:rPr lang="en-US" b="1" baseline="-25000" dirty="0" smtClean="0"/>
              <a:t>2</a:t>
            </a:r>
            <a:r>
              <a:rPr lang="en-US" b="1" dirty="0" smtClean="0"/>
              <a:t> .</a:t>
            </a:r>
            <a:endParaRPr lang="en-US" dirty="0" smtClean="0"/>
          </a:p>
          <a:p>
            <a:pPr algn="l"/>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algn="l">
              <a:buNone/>
            </a:pPr>
            <a:r>
              <a:rPr lang="en-US" b="1" dirty="0" smtClean="0">
                <a:solidFill>
                  <a:srgbClr val="FF0000"/>
                </a:solidFill>
              </a:rPr>
              <a:t>3</a:t>
            </a:r>
            <a:r>
              <a:rPr lang="en-US" b="1" dirty="0" smtClean="0"/>
              <a:t>-Tetradentate </a:t>
            </a:r>
            <a:r>
              <a:rPr lang="en-US" b="1" dirty="0" err="1" smtClean="0"/>
              <a:t>ligan</a:t>
            </a:r>
            <a:endParaRPr lang="en-US" dirty="0" smtClean="0"/>
          </a:p>
          <a:p>
            <a:pPr algn="l">
              <a:buNone/>
            </a:pPr>
            <a:r>
              <a:rPr lang="en-US" b="1" dirty="0" err="1" smtClean="0"/>
              <a:t>Heme</a:t>
            </a:r>
            <a:r>
              <a:rPr lang="en-US" b="1" dirty="0" smtClean="0"/>
              <a:t> is a good example, the iron atom is at the center of a </a:t>
            </a:r>
            <a:r>
              <a:rPr lang="en-US" b="1" dirty="0" err="1" smtClean="0"/>
              <a:t>porphyrin</a:t>
            </a:r>
            <a:r>
              <a:rPr lang="en-US" b="1" dirty="0" smtClean="0"/>
              <a:t>  bound to four nitrogen atoms of the </a:t>
            </a:r>
            <a:r>
              <a:rPr lang="en-US" b="1" dirty="0" err="1" smtClean="0"/>
              <a:t>macrocycle</a:t>
            </a:r>
            <a:r>
              <a:rPr lang="en-US" b="1" dirty="0" smtClean="0"/>
              <a:t>. </a:t>
            </a:r>
            <a:endParaRPr lang="en-US" dirty="0" smtClean="0"/>
          </a:p>
          <a:p>
            <a:pPr algn="l">
              <a:buNone/>
            </a:pPr>
            <a:r>
              <a:rPr lang="en-US" b="1" dirty="0" smtClean="0"/>
              <a:t> </a:t>
            </a:r>
            <a:endParaRPr lang="en-US" dirty="0" smtClean="0"/>
          </a:p>
          <a:p>
            <a:pPr algn="l">
              <a:buNone/>
            </a:pPr>
            <a:r>
              <a:rPr lang="en-US" b="1" dirty="0" smtClean="0">
                <a:solidFill>
                  <a:srgbClr val="FF0000"/>
                </a:solidFill>
              </a:rPr>
              <a:t>4</a:t>
            </a:r>
            <a:r>
              <a:rPr lang="en-US" b="1" dirty="0" smtClean="0"/>
              <a:t>-Hexadentate</a:t>
            </a:r>
            <a:endParaRPr lang="en-US" dirty="0" smtClean="0"/>
          </a:p>
          <a:p>
            <a:pPr algn="l">
              <a:buNone/>
            </a:pPr>
            <a:r>
              <a:rPr lang="en-US" b="1" dirty="0" err="1" smtClean="0"/>
              <a:t>Ethylenediaminetetracetate</a:t>
            </a:r>
            <a:r>
              <a:rPr lang="en-US" b="1" dirty="0" smtClean="0"/>
              <a:t>(EDTA).It has a six donor atom ,all of which can bond to single metal ion.</a:t>
            </a:r>
            <a:endParaRPr lang="en-US" dirty="0" smtClean="0"/>
          </a:p>
          <a:p>
            <a:pPr algn="l"/>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710</Words>
  <Application>Microsoft Office PowerPoint</Application>
  <PresentationFormat>عرض على الشاشة (3:4)‏</PresentationFormat>
  <Paragraphs>56</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Chelating agent and medical application</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Chelating agent and medical application</dc:title>
  <dc:creator>مركز الاعتماد</dc:creator>
  <cp:lastModifiedBy>DR.Ahmed Saker 2O14</cp:lastModifiedBy>
  <cp:revision>33</cp:revision>
  <dcterms:created xsi:type="dcterms:W3CDTF">2014-11-14T05:43:50Z</dcterms:created>
  <dcterms:modified xsi:type="dcterms:W3CDTF">2018-05-21T12:53:19Z</dcterms:modified>
</cp:coreProperties>
</file>